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20" r:id="rId2"/>
    <p:sldMasterId id="2147483717" r:id="rId3"/>
    <p:sldMasterId id="2147483724" r:id="rId4"/>
  </p:sldMasterIdLst>
  <p:notesMasterIdLst>
    <p:notesMasterId r:id="rId6"/>
  </p:notesMasterIdLst>
  <p:sldIdLst>
    <p:sldId id="34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7F"/>
    <a:srgbClr val="FFE072"/>
    <a:srgbClr val="F3FFF0"/>
    <a:srgbClr val="F8FFF1"/>
    <a:srgbClr val="FFF8DC"/>
    <a:srgbClr val="EDBA52"/>
    <a:srgbClr val="DEAC4C"/>
    <a:srgbClr val="C97B3C"/>
    <a:srgbClr val="73C7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 autoAdjust="0"/>
    <p:restoredTop sz="95340" autoAdjust="0"/>
  </p:normalViewPr>
  <p:slideViewPr>
    <p:cSldViewPr snapToGrid="0">
      <p:cViewPr varScale="1">
        <p:scale>
          <a:sx n="91" d="100"/>
          <a:sy n="91" d="100"/>
        </p:scale>
        <p:origin x="1483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6153FDC5-A1AD-4AAA-B788-6CED34672881}" type="datetimeFigureOut">
              <a:rPr lang="en-US" smtClean="0"/>
              <a:pPr/>
              <a:t>1/8/2023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CCB5353D-51B3-4A64-B1FE-85C8C7E959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58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9EE72-446C-4E89-9D84-E30D697F6F6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529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271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650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48319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48319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53082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52799" y="6385287"/>
            <a:ext cx="483711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87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61680" y="6385287"/>
            <a:ext cx="483711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13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77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82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8484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952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92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5829"/>
            <a:ext cx="8229600" cy="489088"/>
          </a:xfrm>
          <a:prstGeom prst="rect">
            <a:avLst/>
          </a:prstGeom>
        </p:spPr>
        <p:txBody>
          <a:bodyPr lIns="91438" tIns="45718" rIns="91438" bIns="45718"/>
          <a:lstStyle>
            <a:lvl1pPr>
              <a:defRPr sz="2400" b="1">
                <a:solidFill>
                  <a:srgbClr val="EDBA52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/>
              <a:t>One Line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3852448"/>
          </a:xfrm>
          <a:prstGeom prst="rect">
            <a:avLst/>
          </a:prstGeom>
        </p:spPr>
        <p:txBody>
          <a:bodyPr lIns="91438" tIns="45718" rIns="91438" bIns="45718"/>
          <a:lstStyle>
            <a:lvl1pPr marL="155448" indent="-155448">
              <a:spcBef>
                <a:spcPts val="0"/>
              </a:spcBef>
              <a:buFont typeface="Wingdings" charset="2"/>
              <a:buChar char="§"/>
              <a:defRPr sz="1600">
                <a:latin typeface="Arial"/>
                <a:cs typeface="Arial"/>
              </a:defRPr>
            </a:lvl1pPr>
            <a:lvl2pPr marL="649224" indent="-192024">
              <a:defRPr sz="1600">
                <a:latin typeface="Arial"/>
                <a:cs typeface="Arial"/>
              </a:defRPr>
            </a:lvl2pPr>
            <a:lvl3pPr marL="960120" indent="-137160">
              <a:defRPr sz="1600">
                <a:latin typeface="Arial"/>
                <a:cs typeface="Arial"/>
              </a:defRPr>
            </a:lvl3pPr>
            <a:lvl4pPr marL="1234440" indent="-137160">
              <a:defRPr sz="16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6411753"/>
            <a:ext cx="6678612" cy="3811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</a:defRPr>
            </a:lvl1pPr>
          </a:lstStyle>
          <a:p>
            <a:pPr lvl="0"/>
            <a:r>
              <a:rPr lang="en-US" dirty="0"/>
              <a:t>Reference Author, Journal, </a:t>
            </a:r>
            <a:r>
              <a:rPr lang="en-US" dirty="0" err="1"/>
              <a:t>doi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7206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53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upiterBkgdGrad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53" y="0"/>
            <a:ext cx="9197748" cy="6901366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476563" y="6453777"/>
            <a:ext cx="817975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 flipH="1">
            <a:off x="1548295" y="-681949"/>
            <a:ext cx="6004044" cy="918736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84000">
                <a:schemeClr val="bg2">
                  <a:lumMod val="50000"/>
                  <a:alpha val="40000"/>
                </a:schemeClr>
              </a:gs>
              <a:gs pos="100000">
                <a:schemeClr val="accent1">
                  <a:lumMod val="50000"/>
                  <a:alpha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117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upiterBkgdSolid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3478" cy="6862069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 rot="16200000" flipH="1">
            <a:off x="1603333" y="-671721"/>
            <a:ext cx="5948288" cy="913305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84000">
                <a:schemeClr val="bg2">
                  <a:lumMod val="50000"/>
                  <a:alpha val="40000"/>
                </a:schemeClr>
              </a:gs>
              <a:gs pos="100000">
                <a:schemeClr val="accent1">
                  <a:lumMod val="50000"/>
                  <a:alpha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6563" y="6453777"/>
            <a:ext cx="817975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851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rsBkgdSolid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3478" cy="686815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 rot="16200000" flipH="1">
            <a:off x="1577733" y="-708269"/>
            <a:ext cx="5988540" cy="9144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8000"/>
                </a:schemeClr>
              </a:gs>
              <a:gs pos="84000">
                <a:schemeClr val="bg2">
                  <a:lumMod val="50000"/>
                  <a:alpha val="78000"/>
                </a:schemeClr>
              </a:gs>
              <a:gs pos="100000">
                <a:schemeClr val="accent1">
                  <a:lumMod val="50000"/>
                  <a:alpha val="78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76563" y="6453777"/>
            <a:ext cx="817975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284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tarsBkgdSolid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0"/>
            <a:ext cx="9164426" cy="6871795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 userDrawn="1"/>
        </p:nvSpPr>
        <p:spPr>
          <a:xfrm rot="16200000" flipH="1">
            <a:off x="1583204" y="-702794"/>
            <a:ext cx="5977594" cy="914399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8000"/>
                </a:schemeClr>
              </a:gs>
              <a:gs pos="84000">
                <a:schemeClr val="bg2">
                  <a:lumMod val="50000"/>
                  <a:alpha val="78000"/>
                </a:schemeClr>
              </a:gs>
              <a:gs pos="100000">
                <a:schemeClr val="accent1">
                  <a:lumMod val="50000"/>
                  <a:alpha val="78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76563" y="6453777"/>
            <a:ext cx="817975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5555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</p:sldLayoutIdLst>
  <p:txStyles>
    <p:titleStyle>
      <a:lvl1pPr algn="ctr" defTabSz="9143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3" indent="-342893" algn="l" defTabSz="9143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6" indent="-285744" algn="l" defTabSz="9143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7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8" indent="-228595" algn="l" defTabSz="9143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9" indent="-228595" algn="l" defTabSz="9143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0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1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2" indent="-228595" algn="l" defTabSz="9143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ADA0995-DABD-5C40-8817-34A7EDF4D5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0622">
            <a:off x="80304" y="993156"/>
            <a:ext cx="4831080" cy="35775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90769" y="272413"/>
            <a:ext cx="7825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EDBA52"/>
                </a:solidFill>
                <a:effectLst/>
                <a:uLnTx/>
                <a:uFillTx/>
                <a:latin typeface="Arial Narrow"/>
                <a:ea typeface="Arial"/>
                <a:cs typeface="Arial Narrow"/>
                <a:sym typeface="Helvetica" panose="020B0604020202020204" pitchFamily="34" charset="0"/>
              </a:rPr>
              <a:t>Juno Reveals Extraordinary Details on Ganymede’s Surface</a:t>
            </a:r>
          </a:p>
        </p:txBody>
      </p:sp>
      <p:sp>
        <p:nvSpPr>
          <p:cNvPr id="2" name="Rectangle 1"/>
          <p:cNvSpPr/>
          <p:nvPr/>
        </p:nvSpPr>
        <p:spPr>
          <a:xfrm>
            <a:off x="1555886" y="5659212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485858" y="6378294"/>
            <a:ext cx="43303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(Becker et al., 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Geophysical Research Letters,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2022. https://doi.org/10.1029/2022GL099139)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9650" y="5966656"/>
            <a:ext cx="3333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Updated mapping of Ganymede’s Xibalba Sulcus region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842B341-4B53-4E65-ABC1-8D1FDDE0CA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979" y="3502842"/>
            <a:ext cx="3340677" cy="2405288"/>
          </a:xfrm>
          <a:prstGeom prst="rect">
            <a:avLst/>
          </a:prstGeom>
          <a:ln w="3175">
            <a:solidFill>
              <a:schemeClr val="accent1">
                <a:alpha val="50000"/>
              </a:schemeClr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0C13FF2-DF20-4178-9F30-6D47DC003166}"/>
              </a:ext>
            </a:extLst>
          </p:cNvPr>
          <p:cNvSpPr/>
          <p:nvPr/>
        </p:nvSpPr>
        <p:spPr>
          <a:xfrm>
            <a:off x="4764064" y="1047963"/>
            <a:ext cx="422017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24" lvl="0" indent="-192024"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600" dirty="0">
                <a:solidFill>
                  <a:srgbClr val="4F81BD">
                    <a:lumMod val="40000"/>
                    <a:lumOff val="60000"/>
                  </a:srgbClr>
                </a:solidFill>
                <a:latin typeface="Arial"/>
                <a:cs typeface="Arial"/>
              </a:rPr>
              <a:t>Juno’s star camera imaged Ganymede’s dark side while the surface was illuminated only by scattered sunlight from Jupiter</a:t>
            </a:r>
          </a:p>
          <a:p>
            <a:pPr marL="192024" indent="-192024"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600" dirty="0">
                <a:solidFill>
                  <a:srgbClr val="4F81BD">
                    <a:lumMod val="40000"/>
                    <a:lumOff val="60000"/>
                  </a:srgbClr>
                </a:solidFill>
                <a:latin typeface="Arial"/>
                <a:cs typeface="Arial"/>
              </a:rPr>
              <a:t>The shadowing and contrast in the high resolution image reveals grooved terrain, numerous small craters, and ejecta deposits not visible to Voyager or Galileo</a:t>
            </a:r>
          </a:p>
        </p:txBody>
      </p:sp>
      <p:sp>
        <p:nvSpPr>
          <p:cNvPr id="4" name="Rectangle 3"/>
          <p:cNvSpPr/>
          <p:nvPr/>
        </p:nvSpPr>
        <p:spPr>
          <a:xfrm>
            <a:off x="390769" y="4476582"/>
            <a:ext cx="4743985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24" marR="0" lvl="0" indent="-19202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z="1600" dirty="0">
                <a:solidFill>
                  <a:srgbClr val="4F81BD">
                    <a:lumMod val="40000"/>
                    <a:lumOff val="60000"/>
                  </a:srgbClr>
                </a:solidFill>
                <a:latin typeface="Arial"/>
                <a:cs typeface="Arial"/>
              </a:rPr>
              <a:t>The morphology of an unusual 270-km long bright feature is resolved</a:t>
            </a:r>
          </a:p>
          <a:p>
            <a:pPr marL="192024" marR="0" lvl="0" indent="-19202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z="1600" dirty="0">
                <a:solidFill>
                  <a:srgbClr val="4F81BD">
                    <a:lumMod val="40000"/>
                    <a:lumOff val="60000"/>
                  </a:srgbClr>
                </a:solidFill>
                <a:latin typeface="Arial"/>
                <a:cs typeface="Arial"/>
              </a:rPr>
              <a:t>It may be a scar from the fragments of a broken comet, or a detached ray from a crater over 2000 km away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40000"/>
                  <a:lumOff val="6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92024" marR="0" lvl="0" indent="-19202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SRU image enables multiple updates to the USGS geologic map of Ganymede</a:t>
            </a:r>
          </a:p>
          <a:p>
            <a:pPr marL="192024" marR="0" lvl="0" indent="-19202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40000"/>
                  <a:lumOff val="6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272823-6094-4E14-ABD6-5DD6FFF076D8}"/>
              </a:ext>
            </a:extLst>
          </p:cNvPr>
          <p:cNvSpPr txBox="1"/>
          <p:nvPr/>
        </p:nvSpPr>
        <p:spPr>
          <a:xfrm>
            <a:off x="2850292" y="3970002"/>
            <a:ext cx="2386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SRU image of Ganymede illuminated by “Jupiter-shine”</a:t>
            </a:r>
          </a:p>
        </p:txBody>
      </p:sp>
    </p:spTree>
    <p:extLst>
      <p:ext uri="{BB962C8B-B14F-4D97-AF65-F5344CB8AC3E}">
        <p14:creationId xmlns:p14="http://schemas.microsoft.com/office/powerpoint/2010/main" val="873493150"/>
      </p:ext>
    </p:extLst>
  </p:cSld>
  <p:clrMapOvr>
    <a:masterClrMapping/>
  </p:clrMapOvr>
</p:sld>
</file>

<file path=ppt/theme/theme1.xml><?xml version="1.0" encoding="utf-8"?>
<a:theme xmlns:a="http://schemas.openxmlformats.org/drawingml/2006/main" name="Jupiter Atmos Gr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Jupiter Atmos So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arfield Gr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tarfield So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23812</TotalTime>
  <Words>135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Narrow</vt:lpstr>
      <vt:lpstr>Helvetica</vt:lpstr>
      <vt:lpstr>Wingdings</vt:lpstr>
      <vt:lpstr>Jupiter Atmos Grad</vt:lpstr>
      <vt:lpstr>Jupiter Atmos Solid</vt:lpstr>
      <vt:lpstr>Starfield Grad</vt:lpstr>
      <vt:lpstr>Starfield Solid</vt:lpstr>
      <vt:lpstr>PowerPoint Presentation</vt:lpstr>
    </vt:vector>
  </TitlesOfParts>
  <Company>Johns Hopkins University - Applied Physics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Juno MWG telecon; 10Jun16</dc:title>
  <dc:creator>maukbh1</dc:creator>
  <cp:lastModifiedBy>Becker, Heidi N (US 4230)</cp:lastModifiedBy>
  <cp:revision>537</cp:revision>
  <dcterms:created xsi:type="dcterms:W3CDTF">2016-06-08T16:26:13Z</dcterms:created>
  <dcterms:modified xsi:type="dcterms:W3CDTF">2023-01-08T21:49:45Z</dcterms:modified>
</cp:coreProperties>
</file>